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8" r:id="rId8"/>
    <p:sldId id="270" r:id="rId9"/>
    <p:sldId id="274" r:id="rId10"/>
    <p:sldId id="271" r:id="rId11"/>
    <p:sldId id="278" r:id="rId12"/>
    <p:sldId id="272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4717" autoAdjust="0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sonhorst.com/" TargetMode="External"/><Relationship Id="rId2" Type="http://schemas.openxmlformats.org/officeDocument/2006/relationships/hyperlink" Target="https://r4ds.had.co.nz/data-visualisation.html#common-probl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871"/>
            <a:ext cx="7772400" cy="24134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AU" sz="3600" b="1" dirty="0">
                <a:latin typeface="Century Gothic" panose="020B0502020202020204" pitchFamily="34" charset="0"/>
              </a:rPr>
              <a:t>R Crash Course </a:t>
            </a:r>
            <a:br>
              <a:rPr lang="en-AU" sz="3600" b="1" dirty="0">
                <a:latin typeface="Century Gothic" panose="020B0502020202020204" pitchFamily="34" charset="0"/>
              </a:rPr>
            </a:br>
            <a:r>
              <a:rPr lang="en-AU" sz="3600" b="1" dirty="0">
                <a:latin typeface="Century Gothic" panose="020B0502020202020204" pitchFamily="34" charset="0"/>
              </a:rPr>
              <a:t>(</a:t>
            </a:r>
            <a:r>
              <a:rPr lang="en-AU" sz="3600" b="1" dirty="0" err="1">
                <a:latin typeface="Century Gothic" panose="020B0502020202020204" pitchFamily="34" charset="0"/>
              </a:rPr>
              <a:t>dplyr</a:t>
            </a:r>
            <a:r>
              <a:rPr lang="en-AU" sz="3600" b="1" dirty="0">
                <a:latin typeface="Century Gothic" panose="020B0502020202020204" pitchFamily="34" charset="0"/>
              </a:rPr>
              <a:t> &amp; ggplot2)</a:t>
            </a:r>
            <a:endParaRPr sz="36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3113"/>
            <a:ext cx="6400800" cy="131445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endParaRPr lang="en-AU" dirty="0"/>
          </a:p>
          <a:p>
            <a:pPr marL="0" lvl="0" indent="0">
              <a:buNone/>
            </a:pPr>
            <a:r>
              <a:rPr lang="en-AU" dirty="0"/>
              <a:t>Dr Chirag Parsania</a:t>
            </a:r>
          </a:p>
          <a:p>
            <a:pPr marL="0" lvl="0" indent="0">
              <a:buNone/>
            </a:pPr>
            <a:r>
              <a:rPr lang="en-AU" dirty="0"/>
              <a:t>28</a:t>
            </a:r>
            <a:r>
              <a:rPr lang="en-AU" baseline="30000" dirty="0"/>
              <a:t>th</a:t>
            </a:r>
            <a:r>
              <a:rPr lang="en-AU" dirty="0"/>
              <a:t> February 2025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2/27/25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FDAB-A218-ED0B-5C8C-605DF45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rename() column names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221B4B-8CE6-9FC0-EA0F-51CD1FEB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8" y="862652"/>
            <a:ext cx="7102550" cy="39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38B54-D9E2-7F68-F889-0CAF1B4E8B84}"/>
              </a:ext>
            </a:extLst>
          </p:cNvPr>
          <p:cNvSpPr txBox="1"/>
          <p:nvPr/>
        </p:nvSpPr>
        <p:spPr>
          <a:xfrm>
            <a:off x="5114971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5AC-A003-306F-A183-CC9AFE8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relocate(): move columns</a:t>
            </a:r>
          </a:p>
        </p:txBody>
      </p:sp>
      <p:pic>
        <p:nvPicPr>
          <p:cNvPr id="10242" name="Picture 2" descr="Allison Horst - R Packages &amp; Functions">
            <a:extLst>
              <a:ext uri="{FF2B5EF4-FFF2-40B4-BE49-F238E27FC236}">
                <a16:creationId xmlns:a16="http://schemas.microsoft.com/office/drawing/2014/main" id="{2F676B15-81CD-99AF-61C2-A0B9D4F4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14" y="1156367"/>
            <a:ext cx="5643516" cy="398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B22E-CD35-0046-89EB-9E097147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mutate(): add new or modify existing column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B2D380-76DC-FEA5-6BC7-175053C3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66" y="1063229"/>
            <a:ext cx="4127907" cy="363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56584-EA37-2811-D32A-94772EAFEEAC}"/>
              </a:ext>
            </a:extLst>
          </p:cNvPr>
          <p:cNvSpPr txBox="1"/>
          <p:nvPr/>
        </p:nvSpPr>
        <p:spPr>
          <a:xfrm>
            <a:off x="5568492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5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D699-E2AE-32C8-0260-D770B50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groupby</a:t>
            </a:r>
            <a:r>
              <a:rPr lang="en-US" b="1" dirty="0">
                <a:latin typeface="Century Gothic" panose="020B0502020202020204" pitchFamily="34" charset="0"/>
              </a:rPr>
              <a:t>() and </a:t>
            </a:r>
            <a:r>
              <a:rPr lang="en-US" b="1" dirty="0" err="1">
                <a:latin typeface="Century Gothic" panose="020B0502020202020204" pitchFamily="34" charset="0"/>
              </a:rPr>
              <a:t>summarise</a:t>
            </a:r>
            <a:r>
              <a:rPr lang="en-US" b="1" dirty="0">
                <a:latin typeface="Century Gothic" panose="020B0502020202020204" pitchFamily="34" charset="0"/>
              </a:rPr>
              <a:t>()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A6A23-383D-B9FD-6736-2DC36755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0" y="1063229"/>
            <a:ext cx="5038799" cy="324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8992F-8495-BFEC-C784-953D236A2CBF}"/>
              </a:ext>
            </a:extLst>
          </p:cNvPr>
          <p:cNvSpPr txBox="1"/>
          <p:nvPr/>
        </p:nvSpPr>
        <p:spPr>
          <a:xfrm>
            <a:off x="4572000" y="47528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</a:t>
            </a:r>
            <a:r>
              <a:rPr lang="en-US" dirty="0" err="1"/>
              <a:t>dplyr</a:t>
            </a:r>
            <a:r>
              <a:rPr lang="en-US" dirty="0"/>
              <a:t> cheat sheet</a:t>
            </a:r>
          </a:p>
        </p:txBody>
      </p:sp>
    </p:spTree>
    <p:extLst>
      <p:ext uri="{BB962C8B-B14F-4D97-AF65-F5344CB8AC3E}">
        <p14:creationId xmlns:p14="http://schemas.microsoft.com/office/powerpoint/2010/main" val="57409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9112A-D35D-35E2-C92F-F8247847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6" y="153266"/>
            <a:ext cx="6259606" cy="48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3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C52C-FACC-E244-89F5-46284D5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918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7603B-FF76-C8C8-20BA-BD3B627B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20"/>
            <a:ext cx="8563643" cy="39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F001-E01D-5E8B-48A0-006C5CE8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24" y="259726"/>
            <a:ext cx="5030008" cy="39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136A3-E94E-4FEB-DC71-345F993E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55" y="204693"/>
            <a:ext cx="5650379" cy="46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76B8F-558D-40E9-5774-6E46A69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71" y="95250"/>
            <a:ext cx="5816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0AF2B-B836-50F8-FB1B-7A6B374B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52133"/>
            <a:ext cx="5315324" cy="4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2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2FB8-88B0-7110-0F4E-24284A1F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Tidy Data</a:t>
            </a:r>
          </a:p>
        </p:txBody>
      </p:sp>
      <p:pic>
        <p:nvPicPr>
          <p:cNvPr id="1026" name="Picture 2" descr="Stylized text providing an overview of Tidy Data. The top reads “Tidy data is a standard way of mapping the meaning of a dataset to its structure. - Hadley Wickham.” On the left reads “In tidy data: each variable forms a column; each observation forms a row; each cell is a single measurement.” There is an example table on the lower right with columns ‘id’, ‘name’ and ‘color’ with observations for different cats, illustrating tidy data structure.">
            <a:extLst>
              <a:ext uri="{FF2B5EF4-FFF2-40B4-BE49-F238E27FC236}">
                <a16:creationId xmlns:a16="http://schemas.microsoft.com/office/drawing/2014/main" id="{29A500EA-7A94-9103-08E1-BC0DC527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" y="1063229"/>
            <a:ext cx="6887629" cy="38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0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5B4A-464E-7513-E553-7D08F146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34B1-7681-6D2B-FCBB-BADB4BFD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https://r4ds.had.co.nz/data-visualisation.html#common-problems</a:t>
            </a:r>
            <a:endParaRPr lang="en-US" dirty="0"/>
          </a:p>
          <a:p>
            <a:r>
              <a:rPr lang="en-US" dirty="0">
                <a:hlinkClick r:id="rId3"/>
              </a:rPr>
              <a:t>https://allisonhorst.com</a:t>
            </a:r>
            <a:endParaRPr lang="en-US" dirty="0"/>
          </a:p>
          <a:p>
            <a:r>
              <a:rPr lang="en-US" dirty="0">
                <a:hlinkClick r:id="rId4"/>
              </a:rPr>
              <a:t>https://www.tidyverse.org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Introduction to 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025" y="1130009"/>
            <a:ext cx="4038600" cy="3394472"/>
          </a:xfrm>
        </p:spPr>
        <p:txBody>
          <a:bodyPr/>
          <a:lstStyle/>
          <a:p>
            <a:pPr lvl="0"/>
            <a:r>
              <a:rPr dirty="0" err="1"/>
              <a:t>Tidyverse</a:t>
            </a:r>
            <a:r>
              <a:rPr dirty="0"/>
              <a:t> is a collection of R packages designed for data science.</a:t>
            </a:r>
          </a:p>
          <a:p>
            <a:pPr lvl="0"/>
            <a:r>
              <a:rPr dirty="0"/>
              <a:t>Developed to make R more readable, efficient, and structured.</a:t>
            </a:r>
          </a:p>
          <a:p>
            <a:pPr lvl="0"/>
            <a:r>
              <a:rPr dirty="0"/>
              <a:t>Includes </a:t>
            </a:r>
            <a:r>
              <a:rPr dirty="0" err="1"/>
              <a:t>dplyr</a:t>
            </a:r>
            <a:r>
              <a:rPr dirty="0"/>
              <a:t>, ggplot2, </a:t>
            </a:r>
            <a:r>
              <a:rPr dirty="0" err="1"/>
              <a:t>tidyr</a:t>
            </a:r>
            <a:r>
              <a:rPr dirty="0"/>
              <a:t>, </a:t>
            </a:r>
            <a:r>
              <a:rPr dirty="0" err="1"/>
              <a:t>readr</a:t>
            </a:r>
            <a:r>
              <a:rPr dirty="0"/>
              <a:t>, and more.</a:t>
            </a:r>
          </a:p>
        </p:txBody>
      </p:sp>
      <p:pic>
        <p:nvPicPr>
          <p:cNvPr id="2050" name="Picture 2" descr="The Tidyverse by Hadley Wickham and co.">
            <a:extLst>
              <a:ext uri="{FF2B5EF4-FFF2-40B4-BE49-F238E27FC236}">
                <a16:creationId xmlns:a16="http://schemas.microsoft.com/office/drawing/2014/main" id="{F1DA6396-FF4E-1B0A-5DC4-E70932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2" y="1200151"/>
            <a:ext cx="4453417" cy="32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1" y="0"/>
            <a:ext cx="8229600" cy="8572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latin typeface="Century Gothic" panose="020B0502020202020204" pitchFamily="34" charset="0"/>
              </a:rPr>
              <a:t>Base R vs 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r>
              <a:rPr b="1" dirty="0">
                <a:latin typeface="Century Gothic" panose="020B0502020202020204" pitchFamily="34" charset="0"/>
              </a:rPr>
              <a:t>: Syntax &amp;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23" y="1200151"/>
            <a:ext cx="4038600" cy="3394472"/>
          </a:xfrm>
        </p:spPr>
        <p:txBody>
          <a:bodyPr/>
          <a:lstStyle/>
          <a:p>
            <a:pPr lvl="0"/>
            <a:r>
              <a:rPr dirty="0"/>
              <a:t>Base R uses a mix of different functions with varying syntax.</a:t>
            </a:r>
          </a:p>
          <a:p>
            <a:pPr lvl="0"/>
            <a:r>
              <a:rPr dirty="0" err="1"/>
              <a:t>Tidyverse</a:t>
            </a:r>
            <a:r>
              <a:rPr dirty="0"/>
              <a:t> provides a uniform and consistent syntax across packages.</a:t>
            </a:r>
          </a:p>
          <a:p>
            <a:pPr lvl="0"/>
            <a:r>
              <a:rPr dirty="0"/>
              <a:t>Uses ‘pipes’ (%&gt;%) to streamline operations.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4EA365-766D-A835-A644-B67B26FFFAC2}"/>
              </a:ext>
            </a:extLst>
          </p:cNvPr>
          <p:cNvSpPr txBox="1">
            <a:spLocks/>
          </p:cNvSpPr>
          <p:nvPr/>
        </p:nvSpPr>
        <p:spPr>
          <a:xfrm>
            <a:off x="4284921" y="1076326"/>
            <a:ext cx="4538331" cy="351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/>
              <a:t>Base R: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Base R</a:t>
            </a:r>
            <a:br>
              <a:rPr lang="en-AU" sz="1600" dirty="0"/>
            </a:br>
            <a:r>
              <a:rPr lang="en-AU" sz="1600" dirty="0">
                <a:solidFill>
                  <a:srgbClr val="4758AB"/>
                </a:solidFill>
                <a:latin typeface="Courier"/>
              </a:rPr>
              <a:t>subset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, 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AU" sz="1600" dirty="0"/>
            </a:br>
            <a:r>
              <a:rPr lang="en-AU" sz="1600" dirty="0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&lt;- 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</a:p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 err="1"/>
              <a:t>Tidyverse</a:t>
            </a:r>
            <a:r>
              <a:rPr lang="en-AU" sz="1600" b="1" dirty="0"/>
              <a:t>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AU" sz="1600" dirty="0" err="1">
                <a:solidFill>
                  <a:srgbClr val="5E5E5E"/>
                </a:solidFill>
                <a:latin typeface="Courier"/>
              </a:rPr>
              <a:t>Tidyverse</a:t>
            </a:r>
            <a:br>
              <a:rPr lang="en-AU" sz="1600" dirty="0"/>
            </a:b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4758AB"/>
                </a:solidFill>
                <a:latin typeface="Courier"/>
              </a:rPr>
              <a:t>filter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>
                <a:solidFill>
                  <a:srgbClr val="657422"/>
                </a:solidFill>
                <a:latin typeface="Courier"/>
              </a:rPr>
              <a:t>column2 =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Visualization: Base R vs. 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Base R Plot:</a:t>
            </a:r>
          </a:p>
          <a:p>
            <a:pPr lvl="0" indent="0">
              <a:buNone/>
            </a:pPr>
            <a:r>
              <a:rPr dirty="0">
                <a:solidFill>
                  <a:srgbClr val="4758AB"/>
                </a:solidFill>
                <a:latin typeface="Courier"/>
              </a:rPr>
              <a:t>plot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x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y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657422"/>
                </a:solidFill>
                <a:latin typeface="Courier"/>
              </a:rPr>
              <a:t>col=</a:t>
            </a:r>
            <a:r>
              <a:rPr dirty="0">
                <a:solidFill>
                  <a:srgbClr val="20794D"/>
                </a:solidFill>
                <a:latin typeface="Courier"/>
              </a:rPr>
              <a:t>'blue'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657422"/>
                </a:solidFill>
                <a:latin typeface="Courier"/>
              </a:rPr>
              <a:t>pch</a:t>
            </a:r>
            <a:r>
              <a:rPr dirty="0">
                <a:solidFill>
                  <a:srgbClr val="657422"/>
                </a:solidFill>
                <a:latin typeface="Courier"/>
              </a:rPr>
              <a:t>=</a:t>
            </a:r>
            <a:r>
              <a:rPr dirty="0">
                <a:solidFill>
                  <a:srgbClr val="AD0000"/>
                </a:solidFill>
                <a:latin typeface="Courier"/>
              </a:rPr>
              <a:t>16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ggplot2: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color=</a:t>
            </a:r>
            <a:r>
              <a:rPr>
                <a:solidFill>
                  <a:srgbClr val="20794D"/>
                </a:solidFill>
                <a:latin typeface="Courier"/>
              </a:rPr>
              <a:t>'blue'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ABD-F5B8-4392-A2BE-69560FDE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Today’s focus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9AF763-9C4E-0D0F-0BA8-AA8952EC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1" y="926390"/>
            <a:ext cx="3030821" cy="36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gplot2 Logo">
            <a:extLst>
              <a:ext uri="{FF2B5EF4-FFF2-40B4-BE49-F238E27FC236}">
                <a16:creationId xmlns:a16="http://schemas.microsoft.com/office/drawing/2014/main" id="{8D45995F-8334-17D5-F752-AC41844B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74" y="1046644"/>
            <a:ext cx="3072725" cy="35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D4C0-3303-3510-A2C7-F845072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55" y="0"/>
            <a:ext cx="8229600" cy="857250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dplyr</a:t>
            </a:r>
            <a:r>
              <a:rPr lang="en-US" b="1" dirty="0">
                <a:latin typeface="Century Gothic" panose="020B0502020202020204" pitchFamily="34" charset="0"/>
              </a:rPr>
              <a:t> main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F75D-04DA-0E35-79D9-7EED4534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23" y="1063229"/>
            <a:ext cx="6734471" cy="37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0909-D54A-153A-6339-A0A4024E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filter() rows from the table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2ACBE8-83BF-1DC4-2BED-E5D37908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38" y="1063229"/>
            <a:ext cx="5302230" cy="35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A585F-5A62-AD74-75A6-997559264063}"/>
              </a:ext>
            </a:extLst>
          </p:cNvPr>
          <p:cNvSpPr txBox="1"/>
          <p:nvPr/>
        </p:nvSpPr>
        <p:spPr>
          <a:xfrm>
            <a:off x="4260687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5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9083-EFA4-9269-8092-C796FB47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select(): select one or more columns</a:t>
            </a:r>
          </a:p>
        </p:txBody>
      </p:sp>
      <p:pic>
        <p:nvPicPr>
          <p:cNvPr id="7170" name="Picture 2" descr="Select &amp; rename – The GRAPH Courses">
            <a:extLst>
              <a:ext uri="{FF2B5EF4-FFF2-40B4-BE49-F238E27FC236}">
                <a16:creationId xmlns:a16="http://schemas.microsoft.com/office/drawing/2014/main" id="{D3042E1C-B85B-AE31-8B38-133A73DC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18" y="1339407"/>
            <a:ext cx="5154871" cy="32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294</Words>
  <Application>Microsoft Macintosh PowerPoint</Application>
  <PresentationFormat>On-screen Show (16:9)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Courier</vt:lpstr>
      <vt:lpstr>Office Theme</vt:lpstr>
      <vt:lpstr>R Crash Course  (dplyr &amp; ggplot2)</vt:lpstr>
      <vt:lpstr>What is Tidy Data</vt:lpstr>
      <vt:lpstr>Introduction to Tidyverse</vt:lpstr>
      <vt:lpstr>Base R vs Tidyverse: Syntax &amp; Readability</vt:lpstr>
      <vt:lpstr>Visualization: Base R vs. ggplot2</vt:lpstr>
      <vt:lpstr>Today’s focus</vt:lpstr>
      <vt:lpstr>dplyr main verbs</vt:lpstr>
      <vt:lpstr>filter() rows from the table</vt:lpstr>
      <vt:lpstr>select(): select one or more columns</vt:lpstr>
      <vt:lpstr>rename() column names</vt:lpstr>
      <vt:lpstr>relocate(): move columns</vt:lpstr>
      <vt:lpstr>mutate(): add new or modify existing column</vt:lpstr>
      <vt:lpstr>groupby() and summarise() </vt:lpstr>
      <vt:lpstr>PowerPoint Presentation</vt:lpstr>
      <vt:lpstr>ggplot2</vt:lpstr>
      <vt:lpstr>PowerPoint Presentation</vt:lpstr>
      <vt:lpstr>PowerPoint Presentation</vt:lpstr>
      <vt:lpstr>PowerPoint Presentation</vt:lpstr>
      <vt:lpstr>PowerPoint Presentation</vt:lpstr>
      <vt:lpstr>Useful resources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 Tidyverse Over Base R?</dc:title>
  <dc:creator>Your Name</dc:creator>
  <cp:keywords/>
  <cp:lastModifiedBy>Chirag Parsania</cp:lastModifiedBy>
  <cp:revision>38</cp:revision>
  <dcterms:created xsi:type="dcterms:W3CDTF">2025-02-27T01:38:09Z</dcterms:created>
  <dcterms:modified xsi:type="dcterms:W3CDTF">2025-02-27T05:23:25Z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2/27/25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